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3"/>
  </p:notesMasterIdLst>
  <p:sldIdLst>
    <p:sldId id="256" r:id="rId2"/>
    <p:sldId id="261" r:id="rId3"/>
    <p:sldId id="257" r:id="rId4"/>
    <p:sldId id="258" r:id="rId5"/>
    <p:sldId id="259" r:id="rId6"/>
    <p:sldId id="263" r:id="rId7"/>
    <p:sldId id="264" r:id="rId8"/>
    <p:sldId id="260" r:id="rId9"/>
    <p:sldId id="265" r:id="rId10"/>
    <p:sldId id="266"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36"/>
    <p:restoredTop sz="76764"/>
  </p:normalViewPr>
  <p:slideViewPr>
    <p:cSldViewPr snapToGrid="0">
      <p:cViewPr varScale="1">
        <p:scale>
          <a:sx n="64" d="100"/>
          <a:sy n="64" d="100"/>
        </p:scale>
        <p:origin x="200" y="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1C1D6-9C2D-9A43-8292-AAC030802C66}" type="datetimeFigureOut">
              <a:rPr lang="en-US" smtClean="0"/>
              <a:t>3/19/25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9B578-6989-6A43-8E91-45BCA581F208}" type="slidenum">
              <a:rPr lang="en-US" smtClean="0"/>
              <a:t>‹#›</a:t>
            </a:fld>
            <a:endParaRPr lang="en-US"/>
          </a:p>
        </p:txBody>
      </p:sp>
    </p:spTree>
    <p:extLst>
      <p:ext uri="{BB962C8B-B14F-4D97-AF65-F5344CB8AC3E}">
        <p14:creationId xmlns:p14="http://schemas.microsoft.com/office/powerpoint/2010/main" val="445307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1967 – 1975: Cambodian civil war between pro-American government and Communist rebels.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dirty="0"/>
              <a:t>It included bombings by the US in Cambodia due to Vietnamese fleeing to Cambodia </a:t>
            </a:r>
          </a:p>
          <a:p>
            <a:pPr marL="171450" indent="-171450">
              <a:buFontTx/>
              <a:buChar char="-"/>
            </a:pPr>
            <a:r>
              <a:rPr lang="en-US" dirty="0"/>
              <a:t>1975 – 1979: Cambodian Genocide, more than 2.5 million people died, nearly a quarter of the population at the time. </a:t>
            </a:r>
          </a:p>
          <a:p>
            <a:pPr marL="628650" lvl="1" indent="-171450">
              <a:buFontTx/>
              <a:buChar char="-"/>
            </a:pPr>
            <a:r>
              <a:rPr lang="en-US" dirty="0"/>
              <a:t>Pol Pot put to death anyone who disagreed with the government, had an education, or did not meet production standards. </a:t>
            </a:r>
          </a:p>
          <a:p>
            <a:pPr marL="628650" lvl="1" indent="-171450">
              <a:buFontTx/>
              <a:buChar char="-"/>
            </a:pPr>
            <a:r>
              <a:rPr lang="en-US" dirty="0"/>
              <a:t>The Khmer Rouge wanted a society of rice farmers </a:t>
            </a:r>
          </a:p>
          <a:p>
            <a:pPr marL="628650" lvl="1" indent="-171450">
              <a:buFontTx/>
              <a:buChar char="-"/>
            </a:pPr>
            <a:r>
              <a:rPr lang="en-US" dirty="0"/>
              <a:t>Everyone in the capital city was forced out of the city and into the countryside </a:t>
            </a:r>
          </a:p>
          <a:p>
            <a:pPr marL="171450" indent="-171450">
              <a:buFontTx/>
              <a:buChar char="-"/>
            </a:pPr>
            <a:r>
              <a:rPr lang="en-US" dirty="0"/>
              <a:t>1979 – 1982: Vietnam invaded and occupied the country.</a:t>
            </a:r>
          </a:p>
          <a:p>
            <a:pPr marL="628650" lvl="1" indent="-171450">
              <a:buFontTx/>
              <a:buChar char="-"/>
            </a:pPr>
            <a:r>
              <a:rPr lang="en-US" dirty="0"/>
              <a:t>Some progress was made towards recovery, but several small fighting forces funded by outside sources, like the United States, were fighting against the Communist Vietnamese rule.  </a:t>
            </a:r>
          </a:p>
          <a:p>
            <a:pPr marL="171450" indent="-171450">
              <a:buFontTx/>
              <a:buChar char="-"/>
            </a:pPr>
            <a:r>
              <a:rPr lang="en-US" dirty="0"/>
              <a:t>1982 – 1989: An alliance was formed and a UN-backed government was established. </a:t>
            </a:r>
          </a:p>
          <a:p>
            <a:pPr marL="628650" lvl="1" indent="-171450">
              <a:buFontTx/>
              <a:buChar char="-"/>
            </a:pPr>
            <a:r>
              <a:rPr lang="en-US" dirty="0"/>
              <a:t>Lots of fighting between different groups</a:t>
            </a:r>
          </a:p>
          <a:p>
            <a:pPr marL="171450" indent="-171450">
              <a:buFontTx/>
              <a:buChar char="-"/>
            </a:pPr>
            <a:r>
              <a:rPr lang="en-US" dirty="0"/>
              <a:t>1989 – 2000s: Vietnam leaves Cambodia </a:t>
            </a:r>
          </a:p>
          <a:p>
            <a:pPr marL="628650" lvl="1" indent="-171450">
              <a:buFontTx/>
              <a:buChar char="-"/>
            </a:pPr>
            <a:r>
              <a:rPr lang="en-US" dirty="0"/>
              <a:t>Violent and chaotic political processes occur in an attempt to run a democratic government. Lots of corruption and even a coup happens. </a:t>
            </a:r>
          </a:p>
          <a:p>
            <a:pPr marL="628650" lvl="1" indent="-171450">
              <a:buFontTx/>
              <a:buChar char="-"/>
            </a:pPr>
            <a:r>
              <a:rPr lang="en-US" dirty="0"/>
              <a:t>The government gains more popularity due to the reinstallation of Buddhist practices and the creation of more opportunities and houses for Cambodians </a:t>
            </a:r>
          </a:p>
          <a:p>
            <a:pPr marL="628650" lvl="1" indent="-171450">
              <a:buFontTx/>
              <a:buChar char="-"/>
            </a:pPr>
            <a:r>
              <a:rPr lang="en-US" dirty="0"/>
              <a:t>The country begins to be more stabilized in the 2000s </a:t>
            </a:r>
          </a:p>
          <a:p>
            <a:pPr marL="628650" lvl="1" indent="-171450">
              <a:buFontTx/>
              <a:buChar char="-"/>
            </a:pPr>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3</a:t>
            </a:fld>
            <a:endParaRPr lang="en-US"/>
          </a:p>
        </p:txBody>
      </p:sp>
    </p:spTree>
    <p:extLst>
      <p:ext uri="{BB962C8B-B14F-4D97-AF65-F5344CB8AC3E}">
        <p14:creationId xmlns:p14="http://schemas.microsoft.com/office/powerpoint/2010/main" val="3419066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 joint UN-Cambodian Tribunal was formed in 2003. </a:t>
            </a:r>
          </a:p>
          <a:p>
            <a:pPr marL="628650" lvl="1" indent="-171450">
              <a:buFontTx/>
              <a:buChar char="-"/>
            </a:pPr>
            <a:endParaRPr lang="en-US" dirty="0"/>
          </a:p>
          <a:p>
            <a:pPr marL="171450" indent="-171450">
              <a:buFontTx/>
              <a:buChar char="-"/>
            </a:pPr>
            <a:r>
              <a:rPr lang="en-US" dirty="0"/>
              <a:t>Many Khmer Rouge Leaders were tried in court, but only three have been sentenced to prison. </a:t>
            </a:r>
          </a:p>
          <a:p>
            <a:pPr marL="628650" lvl="1" indent="-171450">
              <a:buFontTx/>
              <a:buChar char="-"/>
            </a:pPr>
            <a:r>
              <a:rPr lang="en-US" dirty="0"/>
              <a:t>Many died before being sentenced </a:t>
            </a:r>
          </a:p>
          <a:p>
            <a:pPr marL="628650" lvl="1" indent="-171450">
              <a:buFontTx/>
              <a:buChar char="-"/>
            </a:pPr>
            <a:r>
              <a:rPr lang="en-US" dirty="0"/>
              <a:t>The last sentence was in 2014  </a:t>
            </a:r>
          </a:p>
          <a:p>
            <a:pPr marL="171450" indent="-171450">
              <a:buFontTx/>
              <a:buChar char="-"/>
            </a:pPr>
            <a:r>
              <a:rPr lang="en-US" dirty="0"/>
              <a:t>Study done in 2018: </a:t>
            </a:r>
          </a:p>
          <a:p>
            <a:pPr marL="171450" indent="-171450">
              <a:buFontTx/>
              <a:buChar char="-"/>
            </a:pPr>
            <a:r>
              <a:rPr lang="en-US" dirty="0"/>
              <a:t>81.4% - Could not name a single reparation project </a:t>
            </a:r>
          </a:p>
          <a:p>
            <a:pPr marL="628650" lvl="1" indent="-171450">
              <a:buFontTx/>
              <a:buChar char="-"/>
            </a:pPr>
            <a:r>
              <a:rPr lang="en-US" dirty="0"/>
              <a:t>Most Cambodians have not had a chance to share their experiences </a:t>
            </a:r>
          </a:p>
          <a:p>
            <a:pPr marL="628650" lvl="1" indent="-171450">
              <a:buFontTx/>
              <a:buChar char="-"/>
            </a:pPr>
            <a:r>
              <a:rPr lang="en-US" dirty="0"/>
              <a:t>80% of those who did share in the Tribunal said it was a positive experience and helped them to heal </a:t>
            </a:r>
          </a:p>
          <a:p>
            <a:pPr marL="171450" indent="-171450">
              <a:buFontTx/>
              <a:buChar char="-"/>
            </a:pPr>
            <a:r>
              <a:rPr lang="en-US" dirty="0"/>
              <a:t>61.3 – Want a TRC established </a:t>
            </a:r>
          </a:p>
          <a:p>
            <a:pPr marL="628650" lvl="1" indent="-171450">
              <a:buFontTx/>
              <a:buChar char="-"/>
            </a:pPr>
            <a:r>
              <a:rPr lang="en-US" dirty="0"/>
              <a:t>Establishing a TRC would allow the communities to heal in a more uniting way </a:t>
            </a:r>
          </a:p>
          <a:p>
            <a:pPr marL="628650" lvl="1" indent="-171450">
              <a:buFontTx/>
              <a:buChar char="-"/>
            </a:pPr>
            <a:endParaRPr lang="en-US" dirty="0"/>
          </a:p>
          <a:p>
            <a:pPr marL="628650" lvl="1" indent="-171450">
              <a:buFontTx/>
              <a:buChar char="-"/>
            </a:pPr>
            <a:r>
              <a:rPr lang="en-US" dirty="0"/>
              <a:t>There is still more to do! </a:t>
            </a:r>
          </a:p>
          <a:p>
            <a:pPr marL="628650" lvl="1" indent="-171450">
              <a:buFontTx/>
              <a:buChar char="-"/>
            </a:pPr>
            <a:endParaRPr lang="en-US" dirty="0"/>
          </a:p>
          <a:p>
            <a:pPr marL="628650" lvl="1"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4</a:t>
            </a:fld>
            <a:endParaRPr lang="en-US"/>
          </a:p>
        </p:txBody>
      </p:sp>
    </p:spTree>
    <p:extLst>
      <p:ext uri="{BB962C8B-B14F-4D97-AF65-F5344CB8AC3E}">
        <p14:creationId xmlns:p14="http://schemas.microsoft.com/office/powerpoint/2010/main" val="65907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“Truth and reconciliation commissions have emerged as a restorative justice-based alternative to assist societies confront their past and are now considered a core transitional justice intervention” (</a:t>
            </a:r>
            <a:r>
              <a:rPr lang="en-US" sz="1800" dirty="0" err="1">
                <a:effectLst/>
                <a:highlight>
                  <a:srgbClr val="00FF00"/>
                </a:highlight>
                <a:latin typeface="Times New Roman" panose="02020603050405020304" pitchFamily="18" charset="0"/>
                <a:ea typeface="Calibri" panose="020F0502020204030204" pitchFamily="34" charset="0"/>
              </a:rPr>
              <a:t>Androff</a:t>
            </a:r>
            <a:r>
              <a:rPr lang="en-US" sz="1800" dirty="0">
                <a:effectLst/>
                <a:highlight>
                  <a:srgbClr val="00FF00"/>
                </a:highlight>
                <a:latin typeface="Times New Roman" panose="02020603050405020304" pitchFamily="18" charset="0"/>
                <a:ea typeface="Calibri" panose="020F0502020204030204" pitchFamily="34" charset="0"/>
              </a:rPr>
              <a:t>, 2</a:t>
            </a:r>
            <a:r>
              <a:rPr lang="en-US" sz="1800" dirty="0">
                <a:effectLst/>
                <a:latin typeface="Times New Roman" panose="02020603050405020304" pitchFamily="18" charset="0"/>
                <a:ea typeface="Calibri" panose="020F0502020204030204" pitchFamily="34" charset="0"/>
              </a:rPr>
              <a:t>013</a:t>
            </a:r>
            <a:r>
              <a:rPr lang="en-US" sz="2800" dirty="0">
                <a:effectLst/>
                <a:latin typeface="Times New Roman" panose="02020603050405020304" pitchFamily="18" charset="0"/>
                <a:ea typeface="Calibri" panose="020F0502020204030204" pitchFamily="34" charset="0"/>
              </a:rPr>
              <a:t>) </a:t>
            </a:r>
            <a:endParaRPr lang="en-US" sz="1800" dirty="0">
              <a:effectLst/>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TRCs are adaptable and temporary bodies that are meant to guide healing and truth-seeking for a time.</a:t>
            </a:r>
          </a:p>
          <a:p>
            <a:r>
              <a:rPr lang="en-US" sz="1800" dirty="0">
                <a:effectLst/>
                <a:latin typeface="Times New Roman" panose="02020603050405020304" pitchFamily="18" charset="0"/>
                <a:ea typeface="Calibri" panose="020F0502020204030204" pitchFamily="34" charset="0"/>
              </a:rPr>
              <a:t>They are adaptable in that they depend heavily on local traditions and contexts applied to the situation. They also provide a platform for the “silenced voices of victims” to be heard and recorded, which can bring relief to victims </a:t>
            </a:r>
          </a:p>
          <a:p>
            <a:endParaRPr lang="en-US" sz="1800" dirty="0">
              <a:effectLst/>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After years of research are done, a TRC will publish its research and findings in one final report, which will serve to educate society on the atrocities and violations that have taken place. </a:t>
            </a:r>
          </a:p>
          <a:p>
            <a:r>
              <a:rPr lang="en-US" sz="1800" dirty="0">
                <a:effectLst/>
                <a:latin typeface="Times New Roman" panose="02020603050405020304" pitchFamily="18" charset="0"/>
                <a:ea typeface="Calibri" panose="020F0502020204030204" pitchFamily="34" charset="0"/>
              </a:rPr>
              <a:t>The report will also have specific suggestions of what communities and nations can do to foster continued learning and reconciliation (</a:t>
            </a:r>
            <a:r>
              <a:rPr lang="en-US" sz="1800" dirty="0" err="1">
                <a:effectLst/>
                <a:latin typeface="Times New Roman" panose="02020603050405020304" pitchFamily="18" charset="0"/>
                <a:ea typeface="Calibri" panose="020F0502020204030204" pitchFamily="34" charset="0"/>
              </a:rPr>
              <a:t>Androff</a:t>
            </a:r>
            <a:r>
              <a:rPr lang="en-US" sz="1800" dirty="0">
                <a:effectLst/>
                <a:latin typeface="Times New Roman" panose="02020603050405020304" pitchFamily="18" charset="0"/>
                <a:ea typeface="Calibri" panose="020F0502020204030204" pitchFamily="34" charset="0"/>
              </a:rPr>
              <a:t>, 2013). </a:t>
            </a:r>
          </a:p>
          <a:p>
            <a:endParaRPr lang="en-US" sz="1800" dirty="0">
              <a:effectLst/>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This restorative justice approach would deliver the justice that is missing in Cambodia.</a:t>
            </a:r>
            <a:r>
              <a:rPr lang="en-US" dirty="0">
                <a:effectLst/>
              </a:rPr>
              <a:t> </a:t>
            </a:r>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5</a:t>
            </a:fld>
            <a:endParaRPr lang="en-US"/>
          </a:p>
        </p:txBody>
      </p:sp>
    </p:spTree>
    <p:extLst>
      <p:ext uri="{BB962C8B-B14F-4D97-AF65-F5344CB8AC3E}">
        <p14:creationId xmlns:p14="http://schemas.microsoft.com/office/powerpoint/2010/main" val="3998657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Timor-Leste is close geographically. While they have different religions, similar principles can be applied </a:t>
            </a:r>
          </a:p>
          <a:p>
            <a:pPr marL="171450" indent="-171450">
              <a:buFontTx/>
              <a:buChar char="-"/>
            </a:pPr>
            <a:r>
              <a:rPr lang="en-US" sz="1800" dirty="0">
                <a:effectLst/>
                <a:latin typeface="Times New Roman" panose="02020603050405020304" pitchFamily="18" charset="0"/>
                <a:ea typeface="Calibri" panose="020F0502020204030204" pitchFamily="34" charset="0"/>
              </a:rPr>
              <a:t>Timor-Leste was under Portuguese rule, and when it gained its independence, it only had nine days before Indonesia invaded and took over. With the more than twenty years of Indonesian occupation in Timor-Leste came mass killings, rapes, displaced populations, and famine </a:t>
            </a:r>
          </a:p>
          <a:p>
            <a:pPr marL="171450" indent="-171450">
              <a:buFontTx/>
              <a:buChar char="-"/>
            </a:pPr>
            <a:r>
              <a:rPr lang="en-US" sz="1800" dirty="0">
                <a:effectLst/>
                <a:latin typeface="Times New Roman" panose="02020603050405020304" pitchFamily="18" charset="0"/>
                <a:ea typeface="Calibri" panose="020F0502020204030204" pitchFamily="34" charset="0"/>
              </a:rPr>
              <a:t>However, when it gained its independence in the late 1990s, it also launched a TRC. </a:t>
            </a:r>
          </a:p>
          <a:p>
            <a:pPr marL="171450" indent="-171450">
              <a:buFontTx/>
              <a:buChar char="-"/>
            </a:pPr>
            <a:r>
              <a:rPr lang="en-US" sz="1800" dirty="0">
                <a:effectLst/>
                <a:latin typeface="Times New Roman" panose="02020603050405020304" pitchFamily="18" charset="0"/>
                <a:ea typeface="Calibri" panose="020F0502020204030204" pitchFamily="34" charset="0"/>
              </a:rPr>
              <a:t>This committee “</a:t>
            </a:r>
            <a:r>
              <a:rPr lang="en-US" sz="1800" kern="0" dirty="0">
                <a:effectLst/>
                <a:latin typeface="Times New Roman" panose="02020603050405020304" pitchFamily="18" charset="0"/>
                <a:ea typeface="Calibri" panose="020F0502020204030204" pitchFamily="34" charset="0"/>
              </a:rPr>
              <a:t>fulfilled the restorative justice principle of restoring human dignity to victims by eliciting their stories and acknowledging their suffering through their testimony at public hearings and in their statements” (</a:t>
            </a:r>
            <a:r>
              <a:rPr lang="en-US" sz="1800" kern="0" dirty="0" err="1">
                <a:effectLst/>
                <a:highlight>
                  <a:srgbClr val="00FF00"/>
                </a:highlight>
                <a:latin typeface="Times New Roman" panose="02020603050405020304" pitchFamily="18" charset="0"/>
                <a:ea typeface="Calibri" panose="020F0502020204030204" pitchFamily="34" charset="0"/>
              </a:rPr>
              <a:t>Androff</a:t>
            </a:r>
            <a:r>
              <a:rPr lang="en-US" sz="1800" kern="0" dirty="0">
                <a:effectLst/>
                <a:highlight>
                  <a:srgbClr val="00FF00"/>
                </a:highlight>
                <a:latin typeface="Times New Roman" panose="02020603050405020304" pitchFamily="18" charset="0"/>
                <a:ea typeface="Calibri" panose="020F0502020204030204" pitchFamily="34" charset="0"/>
              </a:rPr>
              <a:t>, 2013</a:t>
            </a:r>
            <a:r>
              <a:rPr lang="en-US" sz="1800" kern="0" dirty="0">
                <a:effectLst/>
                <a:latin typeface="Times New Roman" panose="02020603050405020304" pitchFamily="18" charset="0"/>
                <a:ea typeface="Calibri" panose="020F0502020204030204" pitchFamily="34" charset="0"/>
              </a:rPr>
              <a:t>).</a:t>
            </a:r>
            <a:r>
              <a:rPr lang="en-US" dirty="0">
                <a:effectLst/>
              </a:rPr>
              <a:t> </a:t>
            </a:r>
          </a:p>
          <a:p>
            <a:pPr marL="171450" indent="-171450">
              <a:buFontTx/>
              <a:buChar char="-"/>
            </a:pPr>
            <a:r>
              <a:rPr lang="en-US" sz="1800" dirty="0">
                <a:effectLst/>
                <a:latin typeface="Times New Roman" panose="02020603050405020304" pitchFamily="18" charset="0"/>
                <a:ea typeface="Calibri" panose="020F0502020204030204" pitchFamily="34" charset="0"/>
              </a:rPr>
              <a:t>They used a Community Reconciliation Process (CRP) to help fulfill their purpose. </a:t>
            </a:r>
          </a:p>
          <a:p>
            <a:pPr marL="171450" indent="-171450">
              <a:buFontTx/>
              <a:buChar char="-"/>
            </a:pPr>
            <a:r>
              <a:rPr lang="en-US" sz="1800" dirty="0">
                <a:effectLst/>
                <a:latin typeface="Times New Roman" panose="02020603050405020304" pitchFamily="18" charset="0"/>
                <a:ea typeface="Calibri" panose="020F0502020204030204" pitchFamily="34" charset="0"/>
              </a:rPr>
              <a:t>The CRP allowed soldiers and other offenders to go to specific communities where these atrocities were committed and face their victims. This was mainly for more community-specific crimes. </a:t>
            </a:r>
          </a:p>
          <a:p>
            <a:pPr marL="171450" indent="-171450">
              <a:buFontTx/>
              <a:buChar char="-"/>
            </a:pPr>
            <a:r>
              <a:rPr lang="en-US" sz="1800" dirty="0">
                <a:effectLst/>
                <a:latin typeface="Times New Roman" panose="02020603050405020304" pitchFamily="18" charset="0"/>
                <a:ea typeface="Calibri" panose="020F0502020204030204" pitchFamily="34" charset="0"/>
              </a:rPr>
              <a:t>These CRP meetings were very specific to the culture and focused on the individual villages and communities</a:t>
            </a:r>
            <a:r>
              <a:rPr lang="en-US" dirty="0">
                <a:effectLst/>
              </a:rPr>
              <a:t> </a:t>
            </a:r>
          </a:p>
          <a:p>
            <a:pPr marL="171450" indent="-171450">
              <a:buFontTx/>
              <a:buChar char="-"/>
            </a:pPr>
            <a:r>
              <a:rPr lang="en-US" sz="1800" dirty="0">
                <a:effectLst/>
                <a:latin typeface="Times New Roman" panose="02020603050405020304" pitchFamily="18" charset="0"/>
                <a:ea typeface="Calibri" panose="020F0502020204030204" pitchFamily="34" charset="0"/>
              </a:rPr>
              <a:t>Michael </a:t>
            </a:r>
            <a:r>
              <a:rPr lang="en-US" sz="1800" dirty="0" err="1">
                <a:effectLst/>
                <a:latin typeface="Times New Roman" panose="02020603050405020304" pitchFamily="18" charset="0"/>
                <a:ea typeface="Calibri" panose="020F0502020204030204" pitchFamily="34" charset="0"/>
              </a:rPr>
              <a:t>Wessells</a:t>
            </a:r>
            <a:r>
              <a:rPr lang="en-US" sz="1800" dirty="0">
                <a:effectLst/>
                <a:latin typeface="Times New Roman" panose="02020603050405020304" pitchFamily="18" charset="0"/>
                <a:ea typeface="Calibri" panose="020F0502020204030204" pitchFamily="34" charset="0"/>
              </a:rPr>
              <a:t>, in talking about community reconciliation in post-conflict reconstruction</a:t>
            </a:r>
            <a:r>
              <a:rPr lang="en-US" sz="2800" dirty="0">
                <a:effectLst/>
              </a:rPr>
              <a:t> has said </a:t>
            </a:r>
            <a:r>
              <a:rPr lang="en-US" sz="1800" dirty="0">
                <a:effectLst/>
                <a:latin typeface="Times New Roman" panose="02020603050405020304" pitchFamily="18" charset="0"/>
                <a:ea typeface="Calibri" panose="020F0502020204030204" pitchFamily="34" charset="0"/>
              </a:rPr>
              <a:t>“An essential first step, one that required taking an anthropological perspective, was to understand how local people and the formerly recruited young people themselves understood the problem.” (</a:t>
            </a:r>
            <a:r>
              <a:rPr lang="en-US" sz="1800" dirty="0" err="1">
                <a:effectLst/>
                <a:highlight>
                  <a:srgbClr val="00FF00"/>
                </a:highlight>
                <a:latin typeface="Times New Roman" panose="02020603050405020304" pitchFamily="18" charset="0"/>
                <a:ea typeface="Calibri" panose="020F0502020204030204" pitchFamily="34" charset="0"/>
              </a:rPr>
              <a:t>Wessells</a:t>
            </a:r>
            <a:r>
              <a:rPr lang="en-US" sz="1800" dirty="0">
                <a:effectLst/>
                <a:highlight>
                  <a:srgbClr val="00FF00"/>
                </a:highlight>
                <a:latin typeface="Times New Roman" panose="02020603050405020304" pitchFamily="18" charset="0"/>
                <a:ea typeface="Calibri" panose="020F0502020204030204" pitchFamily="34" charset="0"/>
              </a:rPr>
              <a:t>, n.d</a:t>
            </a:r>
            <a:r>
              <a:rPr lang="en-US" sz="1800" dirty="0">
                <a:effectLst/>
                <a:latin typeface="Times New Roman" panose="02020603050405020304" pitchFamily="18" charset="0"/>
                <a:ea typeface="Calibri" panose="020F0502020204030204" pitchFamily="34" charset="0"/>
              </a:rPr>
              <a:t>.). </a:t>
            </a:r>
          </a:p>
          <a:p>
            <a:pPr marL="171450" indent="-171450">
              <a:buFontTx/>
              <a:buChar char="-"/>
            </a:pPr>
            <a:r>
              <a:rPr lang="en-US" sz="1800" dirty="0">
                <a:effectLst/>
                <a:latin typeface="Times New Roman" panose="02020603050405020304" pitchFamily="18" charset="0"/>
                <a:ea typeface="Calibri" panose="020F0502020204030204" pitchFamily="34" charset="0"/>
              </a:rPr>
              <a:t>An important part of CRP is to understand the local context and culture and to understand how the CRP can benefit and adapt to them.</a:t>
            </a:r>
            <a:r>
              <a:rPr lang="en-US" dirty="0">
                <a:effectLst/>
              </a:rPr>
              <a:t> </a:t>
            </a:r>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7</a:t>
            </a:fld>
            <a:endParaRPr lang="en-US"/>
          </a:p>
        </p:txBody>
      </p:sp>
    </p:spTree>
    <p:extLst>
      <p:ext uri="{BB962C8B-B14F-4D97-AF65-F5344CB8AC3E}">
        <p14:creationId xmlns:p14="http://schemas.microsoft.com/office/powerpoint/2010/main" val="3558968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Tx/>
              <a:buChar char="-"/>
            </a:pPr>
            <a:r>
              <a:rPr lang="en-US" sz="1800" dirty="0">
                <a:effectLst/>
                <a:latin typeface="Times New Roman" panose="02020603050405020304" pitchFamily="18" charset="0"/>
                <a:ea typeface="Calibri" panose="020F0502020204030204" pitchFamily="34" charset="0"/>
              </a:rPr>
              <a:t>Rather than providing a blanket diagnosis of healing, the process will be more individualistic, which will foster relationships and communal growth.</a:t>
            </a:r>
            <a:r>
              <a:rPr lang="en-US" dirty="0">
                <a:effectLst/>
              </a:rPr>
              <a:t>  </a:t>
            </a:r>
          </a:p>
          <a:p>
            <a:pPr marL="171450" indent="-171450">
              <a:buFontTx/>
              <a:buChar char="-"/>
            </a:pPr>
            <a:endParaRPr lang="en-US" dirty="0"/>
          </a:p>
          <a:p>
            <a:pPr marL="171450" indent="-171450">
              <a:buFontTx/>
              <a:buChar char="-"/>
            </a:pPr>
            <a:r>
              <a:rPr lang="en-US" sz="1800" dirty="0">
                <a:effectLst/>
                <a:latin typeface="Times New Roman" panose="02020603050405020304" pitchFamily="18" charset="0"/>
                <a:ea typeface="Calibri" panose="020F0502020204030204" pitchFamily="34" charset="0"/>
              </a:rPr>
              <a:t>David R. Loy, a scholar on Buddhist belief, theology, and tradition, has explained clearly what some of the perspectives of justice in Buddhism are. Loy first mentioned the </a:t>
            </a:r>
            <a:r>
              <a:rPr lang="en-US" sz="1800" kern="0" dirty="0">
                <a:effectLst/>
                <a:latin typeface="Times New Roman" panose="02020603050405020304" pitchFamily="18" charset="0"/>
                <a:ea typeface="Calibri" panose="020F0502020204030204" pitchFamily="34" charset="0"/>
              </a:rPr>
              <a:t>Lion’s Roar Sutta, which teaches that “the solution is not to ‘crack down’ harshly with severe punishments but to provide for people’s basic need” (Loy, n.d.) </a:t>
            </a:r>
          </a:p>
          <a:p>
            <a:pPr marL="171450" indent="-171450">
              <a:buFontTx/>
              <a:buChar char="-"/>
            </a:pPr>
            <a:r>
              <a:rPr lang="en-US" dirty="0"/>
              <a:t>Provide all with their basic needs and let the amazing Cambodian people practice their peace principles to create a peaceful society </a:t>
            </a:r>
          </a:p>
          <a:p>
            <a:pPr marL="171450" indent="-171450">
              <a:buFontTx/>
              <a:buChar char="-"/>
            </a:pPr>
            <a:endParaRPr lang="en-US" dirty="0"/>
          </a:p>
          <a:p>
            <a:pPr marL="171450" indent="-171450">
              <a:buFontTx/>
              <a:buChar char="-"/>
            </a:pPr>
            <a:r>
              <a:rPr lang="en-US" dirty="0"/>
              <a:t>The Vinaya says that for a judicial system to truly be healing, it must shift from punishing guilt to reforming intention. </a:t>
            </a:r>
          </a:p>
          <a:p>
            <a:pPr marL="171450" indent="-171450">
              <a:buFontTx/>
              <a:buChar char="-"/>
            </a:pPr>
            <a:endParaRPr lang="en-US" dirty="0"/>
          </a:p>
          <a:p>
            <a:pPr marL="171450" indent="-171450">
              <a:buFontTx/>
              <a:buChar char="-"/>
            </a:pPr>
            <a:endParaRPr lang="en-US" dirty="0"/>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8</a:t>
            </a:fld>
            <a:endParaRPr lang="en-US"/>
          </a:p>
        </p:txBody>
      </p:sp>
    </p:spTree>
    <p:extLst>
      <p:ext uri="{BB962C8B-B14F-4D97-AF65-F5344CB8AC3E}">
        <p14:creationId xmlns:p14="http://schemas.microsoft.com/office/powerpoint/2010/main" val="3198032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Tx/>
              <a:buChar char="-"/>
            </a:pPr>
            <a:r>
              <a:rPr lang="en-US" sz="1800" dirty="0">
                <a:effectLst/>
                <a:latin typeface="Times New Roman" panose="02020603050405020304" pitchFamily="18" charset="0"/>
                <a:ea typeface="Calibri" panose="020F0502020204030204" pitchFamily="34" charset="0"/>
              </a:rPr>
              <a:t>Michael </a:t>
            </a:r>
            <a:r>
              <a:rPr lang="en-US" sz="1800" dirty="0" err="1">
                <a:effectLst/>
                <a:latin typeface="Times New Roman" panose="02020603050405020304" pitchFamily="18" charset="0"/>
                <a:ea typeface="Calibri" panose="020F0502020204030204" pitchFamily="34" charset="0"/>
              </a:rPr>
              <a:t>Wessells</a:t>
            </a:r>
            <a:r>
              <a:rPr lang="en-US" sz="1800" dirty="0">
                <a:effectLst/>
                <a:latin typeface="Times New Roman" panose="02020603050405020304" pitchFamily="18" charset="0"/>
                <a:ea typeface="Calibri" panose="020F0502020204030204" pitchFamily="34" charset="0"/>
              </a:rPr>
              <a:t> has said, “</a:t>
            </a:r>
            <a:r>
              <a:rPr lang="en-US" sz="1800" kern="0" dirty="0">
                <a:effectLst/>
                <a:latin typeface="Times New Roman" panose="02020603050405020304" pitchFamily="18" charset="0"/>
                <a:ea typeface="Calibri" panose="020F0502020204030204" pitchFamily="34" charset="0"/>
              </a:rPr>
              <a:t>Helping young people to become agents of peace is one of the best means of breaking intergenerational cycles of violence and enabling the transformation of a culture of war into a culture of peace” (</a:t>
            </a:r>
            <a:r>
              <a:rPr lang="en-US" sz="1800" kern="0" dirty="0" err="1">
                <a:effectLst/>
                <a:highlight>
                  <a:srgbClr val="00FF00"/>
                </a:highlight>
                <a:latin typeface="Times New Roman" panose="02020603050405020304" pitchFamily="18" charset="0"/>
                <a:ea typeface="Calibri" panose="020F0502020204030204" pitchFamily="34" charset="0"/>
              </a:rPr>
              <a:t>Wessells</a:t>
            </a:r>
            <a:r>
              <a:rPr lang="en-US" sz="1800" kern="0" dirty="0">
                <a:effectLst/>
                <a:highlight>
                  <a:srgbClr val="00FF00"/>
                </a:highlight>
                <a:latin typeface="Times New Roman" panose="02020603050405020304" pitchFamily="18" charset="0"/>
                <a:ea typeface="Calibri" panose="020F0502020204030204" pitchFamily="34" charset="0"/>
              </a:rPr>
              <a:t>, </a:t>
            </a:r>
            <a:r>
              <a:rPr lang="en-US" sz="1800" kern="0" dirty="0" err="1">
                <a:effectLst/>
                <a:highlight>
                  <a:srgbClr val="00FF00"/>
                </a:highlight>
                <a:latin typeface="Times New Roman" panose="02020603050405020304" pitchFamily="18" charset="0"/>
                <a:ea typeface="Calibri" panose="020F0502020204030204" pitchFamily="34" charset="0"/>
              </a:rPr>
              <a:t>n.d</a:t>
            </a:r>
            <a:r>
              <a:rPr lang="en-US" sz="1800" kern="0" dirty="0">
                <a:effectLst/>
                <a:latin typeface="Times New Roman" panose="02020603050405020304" pitchFamily="18" charset="0"/>
                <a:ea typeface="Calibri" panose="020F0502020204030204" pitchFamily="34" charset="0"/>
              </a:rPr>
              <a:t>).  </a:t>
            </a:r>
          </a:p>
          <a:p>
            <a:pPr marL="171450" indent="-171450">
              <a:buFontTx/>
              <a:buChar char="-"/>
            </a:pPr>
            <a:r>
              <a:rPr lang="en-US" sz="1800" dirty="0">
                <a:effectLst/>
                <a:latin typeface="Times New Roman" panose="02020603050405020304" pitchFamily="18" charset="0"/>
                <a:ea typeface="Calibri" panose="020F0502020204030204" pitchFamily="34" charset="0"/>
              </a:rPr>
              <a:t>Making them agents of peace will have a powerful effect on the community and could even prevent, to some degree, future conflicts.</a:t>
            </a:r>
            <a:r>
              <a:rPr lang="en-US" dirty="0">
                <a:effectLst/>
              </a:rPr>
              <a:t>  </a:t>
            </a:r>
          </a:p>
          <a:p>
            <a:pPr marL="171450" indent="-171450">
              <a:buFontTx/>
              <a:buChar char="-"/>
            </a:pPr>
            <a:endParaRPr lang="en-US" dirty="0"/>
          </a:p>
          <a:p>
            <a:pPr marL="171450" indent="-171450">
              <a:buFontTx/>
              <a:buChar char="-"/>
            </a:pPr>
            <a:r>
              <a:rPr lang="en-US" sz="1800" dirty="0">
                <a:effectLst/>
                <a:latin typeface="Times New Roman" panose="02020603050405020304" pitchFamily="18" charset="0"/>
                <a:ea typeface="Calibri" panose="020F0502020204030204" pitchFamily="34" charset="0"/>
              </a:rPr>
              <a:t>A report on the Canadian TRC said, “Processes of renewing community responsibilities through feasts or gatherings are not necessarily available in the TRC structure. Additionally, rather than use the state-</a:t>
            </a:r>
            <a:r>
              <a:rPr lang="en-US" sz="1800" dirty="0" err="1">
                <a:effectLst/>
                <a:latin typeface="Times New Roman" panose="02020603050405020304" pitchFamily="18" charset="0"/>
                <a:ea typeface="Calibri" panose="020F0502020204030204" pitchFamily="34" charset="0"/>
              </a:rPr>
              <a:t>centred</a:t>
            </a:r>
            <a:r>
              <a:rPr lang="en-US" sz="1800" dirty="0">
                <a:effectLst/>
                <a:latin typeface="Times New Roman" panose="02020603050405020304" pitchFamily="18" charset="0"/>
                <a:ea typeface="Calibri" panose="020F0502020204030204" pitchFamily="34" charset="0"/>
              </a:rPr>
              <a:t> language of reconciliation, our focus is on family-</a:t>
            </a:r>
            <a:r>
              <a:rPr lang="en-US" sz="1800" dirty="0" err="1">
                <a:effectLst/>
                <a:latin typeface="Times New Roman" panose="02020603050405020304" pitchFamily="18" charset="0"/>
                <a:ea typeface="Calibri" panose="020F0502020204030204" pitchFamily="34" charset="0"/>
              </a:rPr>
              <a:t>centred</a:t>
            </a:r>
            <a:r>
              <a:rPr lang="en-US" sz="1800" dirty="0">
                <a:effectLst/>
                <a:latin typeface="Times New Roman" panose="02020603050405020304" pitchFamily="18" charset="0"/>
                <a:ea typeface="Calibri" panose="020F0502020204030204" pitchFamily="34" charset="0"/>
              </a:rPr>
              <a:t>, community resurgence, and </a:t>
            </a:r>
            <a:r>
              <a:rPr lang="en-US" sz="1800" dirty="0" err="1">
                <a:effectLst/>
                <a:latin typeface="Times New Roman" panose="02020603050405020304" pitchFamily="18" charset="0"/>
                <a:ea typeface="Calibri" panose="020F0502020204030204" pitchFamily="34" charset="0"/>
              </a:rPr>
              <a:t>restorying</a:t>
            </a:r>
            <a:r>
              <a:rPr lang="en-US" sz="1800" dirty="0">
                <a:effectLst/>
                <a:latin typeface="Times New Roman" panose="02020603050405020304" pitchFamily="18" charset="0"/>
                <a:ea typeface="Calibri" panose="020F0502020204030204" pitchFamily="34" charset="0"/>
              </a:rPr>
              <a:t> justice” (</a:t>
            </a:r>
            <a:r>
              <a:rPr lang="en-US" sz="1800" dirty="0" err="1">
                <a:effectLst/>
                <a:highlight>
                  <a:srgbClr val="00FF00"/>
                </a:highlight>
                <a:latin typeface="Times New Roman" panose="02020603050405020304" pitchFamily="18" charset="0"/>
                <a:ea typeface="Calibri" panose="020F0502020204030204" pitchFamily="34" charset="0"/>
              </a:rPr>
              <a:t>Corntassel</a:t>
            </a:r>
            <a:r>
              <a:rPr lang="en-US" sz="1800" dirty="0">
                <a:effectLst/>
                <a:highlight>
                  <a:srgbClr val="00FF00"/>
                </a:highlight>
                <a:latin typeface="Times New Roman" panose="02020603050405020304" pitchFamily="18" charset="0"/>
                <a:ea typeface="Calibri" panose="020F0502020204030204" pitchFamily="34" charset="0"/>
              </a:rPr>
              <a:t> et al.,</a:t>
            </a:r>
            <a:r>
              <a:rPr lang="en-US" sz="1800" dirty="0">
                <a:effectLst/>
                <a:latin typeface="Times New Roman" panose="02020603050405020304" pitchFamily="18" charset="0"/>
                <a:ea typeface="Calibri" panose="020F0502020204030204" pitchFamily="34" charset="0"/>
              </a:rPr>
              <a:t> 2018). </a:t>
            </a:r>
          </a:p>
          <a:p>
            <a:pPr marL="171450" indent="-171450">
              <a:buFontTx/>
              <a:buChar char="-"/>
            </a:pPr>
            <a:r>
              <a:rPr lang="en-US" sz="1800" dirty="0">
                <a:effectLst/>
                <a:latin typeface="Times New Roman" panose="02020603050405020304" pitchFamily="18" charset="0"/>
                <a:ea typeface="Calibri" panose="020F0502020204030204" pitchFamily="34" charset="0"/>
              </a:rPr>
              <a:t>Focusing on smaller units, such as communities and families, will allow local customs to be implemented, which creates a culture of healing and will help the progress of individuals.</a:t>
            </a:r>
            <a:r>
              <a:rPr lang="en-US" dirty="0">
                <a:effectLst/>
              </a:rPr>
              <a:t> </a:t>
            </a:r>
          </a:p>
          <a:p>
            <a:pPr marL="171450" indent="-171450">
              <a:buFontTx/>
              <a:buChar char="-"/>
            </a:pPr>
            <a:r>
              <a:rPr lang="en-US" dirty="0">
                <a:effectLst/>
              </a:rPr>
              <a:t>Focus on cultivating cultures of peace. </a:t>
            </a:r>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9</a:t>
            </a:fld>
            <a:endParaRPr lang="en-US"/>
          </a:p>
        </p:txBody>
      </p:sp>
    </p:spTree>
    <p:extLst>
      <p:ext uri="{BB962C8B-B14F-4D97-AF65-F5344CB8AC3E}">
        <p14:creationId xmlns:p14="http://schemas.microsoft.com/office/powerpoint/2010/main" val="3100896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E9B578-6989-6A43-8E91-45BCA581F208}" type="slidenum">
              <a:rPr lang="en-US" smtClean="0"/>
              <a:t>11</a:t>
            </a:fld>
            <a:endParaRPr lang="en-US"/>
          </a:p>
        </p:txBody>
      </p:sp>
    </p:spTree>
    <p:extLst>
      <p:ext uri="{BB962C8B-B14F-4D97-AF65-F5344CB8AC3E}">
        <p14:creationId xmlns:p14="http://schemas.microsoft.com/office/powerpoint/2010/main" val="800191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3/18/25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3/18/25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3/18/25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3/18/25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3/18/25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3/18/25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3/18/25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3/18/25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EE2A7-EAAA-B174-277E-131219527BE8}"/>
              </a:ext>
            </a:extLst>
          </p:cNvPr>
          <p:cNvSpPr>
            <a:spLocks noGrp="1"/>
          </p:cNvSpPr>
          <p:nvPr>
            <p:ph type="ctrTitle"/>
          </p:nvPr>
        </p:nvSpPr>
        <p:spPr/>
        <p:txBody>
          <a:bodyPr/>
          <a:lstStyle/>
          <a:p>
            <a:r>
              <a:rPr lang="en-US" dirty="0"/>
              <a:t>Peace and Justice </a:t>
            </a:r>
            <a:r>
              <a:rPr lang="en-US"/>
              <a:t>in Cambodia</a:t>
            </a:r>
            <a:endParaRPr lang="en-US" dirty="0"/>
          </a:p>
        </p:txBody>
      </p:sp>
      <p:sp>
        <p:nvSpPr>
          <p:cNvPr id="3" name="Subtitle 2">
            <a:extLst>
              <a:ext uri="{FF2B5EF4-FFF2-40B4-BE49-F238E27FC236}">
                <a16:creationId xmlns:a16="http://schemas.microsoft.com/office/drawing/2014/main" id="{A89BA1E4-9F8B-263E-82D6-C3FED732DC23}"/>
              </a:ext>
            </a:extLst>
          </p:cNvPr>
          <p:cNvSpPr>
            <a:spLocks noGrp="1"/>
          </p:cNvSpPr>
          <p:nvPr>
            <p:ph type="subTitle" idx="1"/>
          </p:nvPr>
        </p:nvSpPr>
        <p:spPr/>
        <p:txBody>
          <a:bodyPr/>
          <a:lstStyle/>
          <a:p>
            <a:r>
              <a:rPr lang="en-US" dirty="0"/>
              <a:t>Joseph Sant</a:t>
            </a:r>
          </a:p>
        </p:txBody>
      </p:sp>
    </p:spTree>
    <p:extLst>
      <p:ext uri="{BB962C8B-B14F-4D97-AF65-F5344CB8AC3E}">
        <p14:creationId xmlns:p14="http://schemas.microsoft.com/office/powerpoint/2010/main" val="726916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631C7-FFED-1F27-5A4B-574987012E8F}"/>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5FFF9117-739E-6563-21D2-01B006977999}"/>
              </a:ext>
            </a:extLst>
          </p:cNvPr>
          <p:cNvSpPr>
            <a:spLocks noGrp="1"/>
          </p:cNvSpPr>
          <p:nvPr>
            <p:ph sz="half" idx="1"/>
          </p:nvPr>
        </p:nvSpPr>
        <p:spPr/>
        <p:txBody>
          <a:bodyPr>
            <a:normAutofit/>
          </a:bodyPr>
          <a:lstStyle/>
          <a:p>
            <a:r>
              <a:rPr lang="en-US" sz="2400" dirty="0">
                <a:effectLst/>
                <a:latin typeface="Times New Roman" panose="02020603050405020304" pitchFamily="18" charset="0"/>
                <a:ea typeface="Calibri" panose="020F0502020204030204" pitchFamily="34" charset="0"/>
              </a:rPr>
              <a:t>By applying the principles of Restorative Justice and Buddhism in a Truth and Reconciliation Meeting, many more Cambodians will be able to find peace and resolution from a conflict they are deeply connected to. </a:t>
            </a:r>
            <a:endParaRPr lang="en-US" sz="2400" dirty="0"/>
          </a:p>
        </p:txBody>
      </p:sp>
      <p:pic>
        <p:nvPicPr>
          <p:cNvPr id="9218" name="Picture 2" descr="8,915 Cambodia Peace Royalty-Free Photos and Stock Images | Shutterstock">
            <a:extLst>
              <a:ext uri="{FF2B5EF4-FFF2-40B4-BE49-F238E27FC236}">
                <a16:creationId xmlns:a16="http://schemas.microsoft.com/office/drawing/2014/main" id="{10D8E843-940A-A334-AAB4-A33D109EFE7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50864" y="2638044"/>
            <a:ext cx="5085216" cy="3101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678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F4D77-A2B3-1562-007C-052F151CC54E}"/>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C5B65386-67CB-B945-F628-0AC8E9F7FA7D}"/>
              </a:ext>
            </a:extLst>
          </p:cNvPr>
          <p:cNvSpPr>
            <a:spLocks noGrp="1"/>
          </p:cNvSpPr>
          <p:nvPr>
            <p:ph sz="half" idx="1"/>
          </p:nvPr>
        </p:nvSpPr>
        <p:spPr>
          <a:xfrm>
            <a:off x="318052" y="2638044"/>
            <a:ext cx="5535631" cy="3703120"/>
          </a:xfrm>
        </p:spPr>
        <p:txBody>
          <a:bodyPr>
            <a:normAutofit fontScale="92500" lnSpcReduction="10000"/>
          </a:bodyPr>
          <a:lstStyle/>
          <a:p>
            <a:r>
              <a:rPr lang="en-US" sz="1800" dirty="0">
                <a:effectLst/>
                <a:latin typeface="Times New Roman" panose="02020603050405020304" pitchFamily="18" charset="0"/>
                <a:ea typeface="Times New Roman" panose="02020603050405020304" pitchFamily="18" charset="0"/>
              </a:rPr>
              <a:t>Chandler, P, D., Overton, &amp; C, L. (2025, March 13). </a:t>
            </a:r>
            <a:r>
              <a:rPr lang="en-US" sz="1800" i="1" dirty="0">
                <a:effectLst/>
                <a:latin typeface="Times New Roman" panose="02020603050405020304" pitchFamily="18" charset="0"/>
                <a:ea typeface="Times New Roman" panose="02020603050405020304" pitchFamily="18" charset="0"/>
              </a:rPr>
              <a:t>Cambodia | History, Map, flag, capital, population, Language, &amp; Facts</a:t>
            </a:r>
            <a:r>
              <a:rPr lang="en-US" sz="1800" dirty="0">
                <a:effectLst/>
                <a:latin typeface="Times New Roman" panose="02020603050405020304" pitchFamily="18" charset="0"/>
                <a:ea typeface="Times New Roman" panose="02020603050405020304" pitchFamily="18" charset="0"/>
              </a:rPr>
              <a:t>. Encyclopedia Britannica. https://</a:t>
            </a:r>
            <a:r>
              <a:rPr lang="en-US" sz="1800" dirty="0" err="1">
                <a:effectLst/>
                <a:latin typeface="Times New Roman" panose="02020603050405020304" pitchFamily="18" charset="0"/>
                <a:ea typeface="Times New Roman" panose="02020603050405020304" pitchFamily="18" charset="0"/>
              </a:rPr>
              <a:t>www.britannica.com</a:t>
            </a:r>
            <a:r>
              <a:rPr lang="en-US" sz="1800" dirty="0">
                <a:effectLst/>
                <a:latin typeface="Times New Roman" panose="02020603050405020304" pitchFamily="18" charset="0"/>
                <a:ea typeface="Times New Roman" panose="02020603050405020304" pitchFamily="18" charset="0"/>
              </a:rPr>
              <a:t>/place/Cambodia/Vietnamese-intervention</a:t>
            </a:r>
          </a:p>
          <a:p>
            <a:r>
              <a:rPr lang="en-US" sz="1800" dirty="0" err="1">
                <a:effectLst/>
                <a:latin typeface="Times New Roman" panose="02020603050405020304" pitchFamily="18" charset="0"/>
                <a:ea typeface="Times New Roman" panose="02020603050405020304" pitchFamily="18" charset="0"/>
              </a:rPr>
              <a:t>Corntassel</a:t>
            </a:r>
            <a:r>
              <a:rPr lang="en-US" sz="1800" dirty="0">
                <a:effectLst/>
                <a:latin typeface="Times New Roman" panose="02020603050405020304" pitchFamily="18" charset="0"/>
                <a:ea typeface="Times New Roman" panose="02020603050405020304" pitchFamily="18" charset="0"/>
              </a:rPr>
              <a:t>, J., University of Victoria, ESC, </a:t>
            </a:r>
            <a:r>
              <a:rPr lang="en-US" sz="1800" dirty="0" err="1">
                <a:effectLst/>
                <a:latin typeface="Times New Roman" panose="02020603050405020304" pitchFamily="18" charset="0"/>
                <a:ea typeface="Times New Roman" panose="02020603050405020304" pitchFamily="18" charset="0"/>
              </a:rPr>
              <a:t>Chrisjohn</a:t>
            </a:r>
            <a:r>
              <a:rPr lang="en-US" sz="1800" dirty="0">
                <a:effectLst/>
                <a:latin typeface="Times New Roman" panose="02020603050405020304" pitchFamily="18" charset="0"/>
                <a:ea typeface="Times New Roman" panose="02020603050405020304" pitchFamily="18" charset="0"/>
              </a:rPr>
              <a:t>, R., Young, S., Michael </a:t>
            </a:r>
            <a:r>
              <a:rPr lang="en-US" sz="1800" dirty="0" err="1">
                <a:effectLst/>
                <a:latin typeface="Times New Roman" panose="02020603050405020304" pitchFamily="18" charset="0"/>
                <a:ea typeface="Times New Roman" panose="02020603050405020304" pitchFamily="18" charset="0"/>
              </a:rPr>
              <a:t>Maraun</a:t>
            </a:r>
            <a:r>
              <a:rPr lang="en-US" sz="1800" dirty="0">
                <a:effectLst/>
                <a:latin typeface="Times New Roman" panose="02020603050405020304" pitchFamily="18" charset="0"/>
                <a:ea typeface="Times New Roman" panose="02020603050405020304" pitchFamily="18" charset="0"/>
              </a:rPr>
              <a:t>, Aboriginal Healing Foundation, &amp; Alfred, T. (2018). </a:t>
            </a:r>
            <a:r>
              <a:rPr lang="en-US" sz="1800" i="1" dirty="0">
                <a:effectLst/>
                <a:latin typeface="Times New Roman" panose="02020603050405020304" pitchFamily="18" charset="0"/>
                <a:ea typeface="Times New Roman" panose="02020603050405020304" pitchFamily="18" charset="0"/>
              </a:rPr>
              <a:t>Indigenous storytelling, truth-telling, and community approaches to reconciliation</a:t>
            </a:r>
            <a:r>
              <a:rPr lang="en-US" sz="1800" dirty="0">
                <a:effectLst/>
                <a:latin typeface="Times New Roman" panose="02020603050405020304" pitchFamily="18" charset="0"/>
                <a:ea typeface="Times New Roman" panose="02020603050405020304" pitchFamily="18" charset="0"/>
              </a:rPr>
              <a:t>.</a:t>
            </a:r>
          </a:p>
          <a:p>
            <a:r>
              <a:rPr lang="en-US" sz="1800" dirty="0">
                <a:effectLst/>
                <a:latin typeface="Times New Roman" panose="02020603050405020304" pitchFamily="18" charset="0"/>
                <a:ea typeface="Times New Roman" panose="02020603050405020304" pitchFamily="18" charset="0"/>
              </a:rPr>
              <a:t>Summers, L. (1972). The Cambodian Civil War. </a:t>
            </a:r>
            <a:r>
              <a:rPr lang="en-US" sz="1800" i="1" dirty="0">
                <a:effectLst/>
                <a:latin typeface="Times New Roman" panose="02020603050405020304" pitchFamily="18" charset="0"/>
                <a:ea typeface="Times New Roman" panose="02020603050405020304" pitchFamily="18" charset="0"/>
              </a:rPr>
              <a:t>Current History</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63</a:t>
            </a:r>
            <a:r>
              <a:rPr lang="en-US" sz="1800" dirty="0">
                <a:effectLst/>
                <a:latin typeface="Times New Roman" panose="02020603050405020304" pitchFamily="18" charset="0"/>
                <a:ea typeface="Times New Roman" panose="02020603050405020304" pitchFamily="18" charset="0"/>
              </a:rPr>
              <a:t>(376), 259–262. https://</a:t>
            </a:r>
            <a:r>
              <a:rPr lang="en-US" sz="1800" dirty="0" err="1">
                <a:effectLst/>
                <a:latin typeface="Times New Roman" panose="02020603050405020304" pitchFamily="18" charset="0"/>
                <a:ea typeface="Times New Roman" panose="02020603050405020304" pitchFamily="18" charset="0"/>
              </a:rPr>
              <a:t>www.jstor.org</a:t>
            </a:r>
            <a:r>
              <a:rPr lang="en-US" sz="1800" dirty="0">
                <a:effectLst/>
                <a:latin typeface="Times New Roman" panose="02020603050405020304" pitchFamily="18" charset="0"/>
                <a:ea typeface="Times New Roman" panose="02020603050405020304" pitchFamily="18" charset="0"/>
              </a:rPr>
              <a:t>/stable/45312769 </a:t>
            </a:r>
          </a:p>
          <a:p>
            <a:r>
              <a:rPr lang="en-US" sz="1800" dirty="0">
                <a:effectLst/>
                <a:latin typeface="Times New Roman" panose="02020603050405020304" pitchFamily="18" charset="0"/>
                <a:ea typeface="Times New Roman" panose="02020603050405020304" pitchFamily="18" charset="0"/>
              </a:rPr>
              <a:t>Loy, D. R. (n.d.). </a:t>
            </a:r>
            <a:r>
              <a:rPr lang="en-US" sz="1800" i="1" dirty="0">
                <a:effectLst/>
                <a:latin typeface="Times New Roman" panose="02020603050405020304" pitchFamily="18" charset="0"/>
                <a:ea typeface="Times New Roman" panose="02020603050405020304" pitchFamily="18" charset="0"/>
              </a:rPr>
              <a:t>Healing Justice: a Buddhist perspective</a:t>
            </a:r>
            <a:r>
              <a:rPr lang="en-US" sz="1800" dirty="0">
                <a:effectLst/>
                <a:latin typeface="Times New Roman" panose="02020603050405020304" pitchFamily="18" charset="0"/>
                <a:ea typeface="Times New Roman" panose="02020603050405020304" pitchFamily="18" charset="0"/>
              </a:rPr>
              <a:t>. </a:t>
            </a:r>
          </a:p>
          <a:p>
            <a:endParaRPr lang="en-US" dirty="0"/>
          </a:p>
        </p:txBody>
      </p:sp>
      <p:sp>
        <p:nvSpPr>
          <p:cNvPr id="4" name="Content Placeholder 3">
            <a:extLst>
              <a:ext uri="{FF2B5EF4-FFF2-40B4-BE49-F238E27FC236}">
                <a16:creationId xmlns:a16="http://schemas.microsoft.com/office/drawing/2014/main" id="{C2CB59C2-38E6-12F3-33E0-36CCEFF1847D}"/>
              </a:ext>
            </a:extLst>
          </p:cNvPr>
          <p:cNvSpPr>
            <a:spLocks noGrp="1"/>
          </p:cNvSpPr>
          <p:nvPr>
            <p:ph sz="half" idx="2"/>
          </p:nvPr>
        </p:nvSpPr>
        <p:spPr>
          <a:xfrm>
            <a:off x="6338315" y="2638043"/>
            <a:ext cx="5535631" cy="3703120"/>
          </a:xfrm>
        </p:spPr>
        <p:txBody>
          <a:bodyPr>
            <a:normAutofit fontScale="92500" lnSpcReduction="10000"/>
          </a:bodyPr>
          <a:lstStyle/>
          <a:p>
            <a:r>
              <a:rPr lang="en-US" sz="1800" dirty="0">
                <a:effectLst/>
                <a:latin typeface="Times New Roman" panose="02020603050405020304" pitchFamily="18" charset="0"/>
                <a:ea typeface="Times New Roman" panose="02020603050405020304" pitchFamily="18" charset="0"/>
              </a:rPr>
              <a:t>van Wormer, K. S., &amp; Walker, L. (Eds.) (2013).  Restorative justice today: Practical applications. SAGE Publications, Inc., https://</a:t>
            </a:r>
            <a:r>
              <a:rPr lang="en-US" sz="1800" dirty="0" err="1">
                <a:effectLst/>
                <a:latin typeface="Times New Roman" panose="02020603050405020304" pitchFamily="18" charset="0"/>
                <a:ea typeface="Times New Roman" panose="02020603050405020304" pitchFamily="18" charset="0"/>
              </a:rPr>
              <a:t>doi.org</a:t>
            </a:r>
            <a:r>
              <a:rPr lang="en-US" sz="1800" dirty="0">
                <a:effectLst/>
                <a:latin typeface="Times New Roman" panose="02020603050405020304" pitchFamily="18" charset="0"/>
                <a:ea typeface="Times New Roman" panose="02020603050405020304" pitchFamily="18" charset="0"/>
              </a:rPr>
              <a:t>/10.4135/9781452244228</a:t>
            </a:r>
          </a:p>
          <a:p>
            <a:r>
              <a:rPr lang="en-US" sz="1800" dirty="0" err="1">
                <a:effectLst/>
                <a:latin typeface="Times New Roman" panose="02020603050405020304" pitchFamily="18" charset="0"/>
                <a:ea typeface="Times New Roman" panose="02020603050405020304" pitchFamily="18" charset="0"/>
              </a:rPr>
              <a:t>Wessells</a:t>
            </a:r>
            <a:r>
              <a:rPr lang="en-US" sz="1800" dirty="0">
                <a:effectLst/>
                <a:latin typeface="Times New Roman" panose="02020603050405020304" pitchFamily="18" charset="0"/>
                <a:ea typeface="Times New Roman" panose="02020603050405020304" pitchFamily="18" charset="0"/>
              </a:rPr>
              <a:t>, M. W. (n.d.). </a:t>
            </a:r>
            <a:r>
              <a:rPr lang="en-US" sz="1800" i="1" dirty="0">
                <a:effectLst/>
                <a:latin typeface="Times New Roman" panose="02020603050405020304" pitchFamily="18" charset="0"/>
                <a:ea typeface="Times New Roman" panose="02020603050405020304" pitchFamily="18" charset="0"/>
              </a:rPr>
              <a:t>Handbook on Building Cultures of Peace</a:t>
            </a:r>
            <a:r>
              <a:rPr lang="en-US" sz="1800" dirty="0">
                <a:effectLst/>
                <a:latin typeface="Times New Roman" panose="02020603050405020304" pitchFamily="18" charset="0"/>
                <a:ea typeface="Times New Roman" panose="02020603050405020304" pitchFamily="18" charset="0"/>
              </a:rPr>
              <a:t> (J. De Rivera, Ed.). Springer. https://</a:t>
            </a:r>
            <a:r>
              <a:rPr lang="en-US" sz="1800" dirty="0" err="1">
                <a:effectLst/>
                <a:latin typeface="Times New Roman" panose="02020603050405020304" pitchFamily="18" charset="0"/>
                <a:ea typeface="Times New Roman" panose="02020603050405020304" pitchFamily="18" charset="0"/>
              </a:rPr>
              <a:t>link.springer.com</a:t>
            </a:r>
            <a:r>
              <a:rPr lang="en-US" sz="1800" dirty="0">
                <a:effectLst/>
                <a:latin typeface="Times New Roman" panose="02020603050405020304" pitchFamily="18" charset="0"/>
                <a:ea typeface="Times New Roman" panose="02020603050405020304" pitchFamily="18" charset="0"/>
              </a:rPr>
              <a:t>/content/pdf/10.1007/978-0-387-09575-2.pdf#page=352</a:t>
            </a:r>
          </a:p>
          <a:p>
            <a:r>
              <a:rPr lang="en-US" sz="1800" dirty="0">
                <a:effectLst/>
                <a:latin typeface="Times New Roman" panose="02020603050405020304" pitchFamily="18" charset="0"/>
                <a:ea typeface="Times New Roman" panose="02020603050405020304" pitchFamily="18" charset="0"/>
              </a:rPr>
              <a:t>Williams, T., Bernath, J., Tann, B., &amp; Kum, S. (2018). Justice and reconciliation for the victims of the Khmer Rouge. In </a:t>
            </a:r>
            <a:r>
              <a:rPr lang="en-US" sz="1800" i="1" dirty="0">
                <a:effectLst/>
                <a:latin typeface="Times New Roman" panose="02020603050405020304" pitchFamily="18" charset="0"/>
                <a:ea typeface="Times New Roman" panose="02020603050405020304" pitchFamily="18" charset="0"/>
              </a:rPr>
              <a:t>Report Brief</a:t>
            </a:r>
            <a:r>
              <a:rPr lang="en-US" sz="1800" dirty="0">
                <a:effectLst/>
                <a:latin typeface="Times New Roman" panose="02020603050405020304" pitchFamily="18" charset="0"/>
                <a:ea typeface="Times New Roman" panose="02020603050405020304" pitchFamily="18" charset="0"/>
              </a:rPr>
              <a:t>. https://</a:t>
            </a:r>
            <a:r>
              <a:rPr lang="en-US" sz="1800" dirty="0" err="1">
                <a:effectLst/>
                <a:latin typeface="Times New Roman" panose="02020603050405020304" pitchFamily="18" charset="0"/>
                <a:ea typeface="Times New Roman" panose="02020603050405020304" pitchFamily="18" charset="0"/>
              </a:rPr>
              <a:t>www.uni-marburg.de</a:t>
            </a:r>
            <a:r>
              <a:rPr lang="en-US" sz="1800" dirty="0">
                <a:effectLst/>
                <a:latin typeface="Times New Roman" panose="02020603050405020304" pitchFamily="18" charset="0"/>
                <a:ea typeface="Times New Roman" panose="02020603050405020304" pitchFamily="18" charset="0"/>
              </a:rPr>
              <a:t>/de/</a:t>
            </a:r>
            <a:r>
              <a:rPr lang="en-US" sz="1800" dirty="0" err="1">
                <a:effectLst/>
                <a:latin typeface="Times New Roman" panose="02020603050405020304" pitchFamily="18" charset="0"/>
                <a:ea typeface="Times New Roman" panose="02020603050405020304" pitchFamily="18" charset="0"/>
              </a:rPr>
              <a:t>konfliktforschung</a:t>
            </a:r>
            <a:r>
              <a:rPr lang="en-US" sz="1800" dirty="0">
                <a:effectLst/>
                <a:latin typeface="Times New Roman" panose="02020603050405020304" pitchFamily="18" charset="0"/>
                <a:ea typeface="Times New Roman" panose="02020603050405020304" pitchFamily="18" charset="0"/>
              </a:rPr>
              <a:t>/</a:t>
            </a:r>
            <a:r>
              <a:rPr lang="en-US" sz="1800" dirty="0" err="1">
                <a:effectLst/>
                <a:latin typeface="Times New Roman" panose="02020603050405020304" pitchFamily="18" charset="0"/>
                <a:ea typeface="Times New Roman" panose="02020603050405020304" pitchFamily="18" charset="0"/>
              </a:rPr>
              <a:t>dateien</a:t>
            </a:r>
            <a:r>
              <a:rPr lang="en-US" sz="1800" dirty="0">
                <a:effectLst/>
                <a:latin typeface="Times New Roman" panose="02020603050405020304" pitchFamily="18" charset="0"/>
                <a:ea typeface="Times New Roman" panose="02020603050405020304" pitchFamily="18" charset="0"/>
              </a:rPr>
              <a:t>/</a:t>
            </a:r>
            <a:r>
              <a:rPr lang="en-US" sz="1800" dirty="0" err="1">
                <a:effectLst/>
                <a:latin typeface="Times New Roman" panose="02020603050405020304" pitchFamily="18" charset="0"/>
                <a:ea typeface="Times New Roman" panose="02020603050405020304" pitchFamily="18" charset="0"/>
              </a:rPr>
              <a:t>drittmittelprojekte-dateien</a:t>
            </a:r>
            <a:r>
              <a:rPr lang="en-US" sz="1800" dirty="0">
                <a:effectLst/>
                <a:latin typeface="Times New Roman" panose="02020603050405020304" pitchFamily="18" charset="0"/>
                <a:ea typeface="Times New Roman" panose="02020603050405020304" pitchFamily="18" charset="0"/>
              </a:rPr>
              <a:t>/tw-victimhood-policy-brief-en-2018.pdf</a:t>
            </a:r>
          </a:p>
          <a:p>
            <a:r>
              <a:rPr lang="en-US" dirty="0">
                <a:latin typeface="Times New Roman" panose="02020603050405020304" pitchFamily="18" charset="0"/>
                <a:cs typeface="Times New Roman" panose="02020603050405020304" pitchFamily="18" charset="0"/>
              </a:rPr>
              <a:t>All photos are free/public stock images </a:t>
            </a:r>
          </a:p>
        </p:txBody>
      </p:sp>
    </p:spTree>
    <p:extLst>
      <p:ext uri="{BB962C8B-B14F-4D97-AF65-F5344CB8AC3E}">
        <p14:creationId xmlns:p14="http://schemas.microsoft.com/office/powerpoint/2010/main" val="2302339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9E425-5EF4-1511-D630-B605E06A0601}"/>
              </a:ext>
            </a:extLst>
          </p:cNvPr>
          <p:cNvSpPr>
            <a:spLocks noGrp="1"/>
          </p:cNvSpPr>
          <p:nvPr>
            <p:ph type="title"/>
          </p:nvPr>
        </p:nvSpPr>
        <p:spPr/>
        <p:txBody>
          <a:bodyPr/>
          <a:lstStyle/>
          <a:p>
            <a:r>
              <a:rPr lang="en-US" dirty="0"/>
              <a:t>Introduction </a:t>
            </a:r>
          </a:p>
        </p:txBody>
      </p:sp>
      <p:sp>
        <p:nvSpPr>
          <p:cNvPr id="3" name="Content Placeholder 2">
            <a:extLst>
              <a:ext uri="{FF2B5EF4-FFF2-40B4-BE49-F238E27FC236}">
                <a16:creationId xmlns:a16="http://schemas.microsoft.com/office/drawing/2014/main" id="{D64708A1-D891-7B49-C07D-A8E1637F30AF}"/>
              </a:ext>
            </a:extLst>
          </p:cNvPr>
          <p:cNvSpPr>
            <a:spLocks noGrp="1"/>
          </p:cNvSpPr>
          <p:nvPr>
            <p:ph sz="half" idx="1"/>
          </p:nvPr>
        </p:nvSpPr>
        <p:spPr/>
        <p:txBody>
          <a:bodyPr/>
          <a:lstStyle/>
          <a:p>
            <a:r>
              <a:rPr lang="en-US" dirty="0"/>
              <a:t>One of the most well-known events in recent history is the Cambodian genocide </a:t>
            </a:r>
          </a:p>
          <a:p>
            <a:r>
              <a:rPr lang="en-US" dirty="0"/>
              <a:t>While some steps have been taken towards justice in Cambodia, the people deeply connected to the issues will be helped by implementing restorative justice principles through a truth and reconciliation commission </a:t>
            </a:r>
          </a:p>
        </p:txBody>
      </p:sp>
      <p:pic>
        <p:nvPicPr>
          <p:cNvPr id="1026" name="Picture 2" descr="Download Cambodia, Flag, National Flag. Royalty-Free Vector Graphic -  Pixabay">
            <a:extLst>
              <a:ext uri="{FF2B5EF4-FFF2-40B4-BE49-F238E27FC236}">
                <a16:creationId xmlns:a16="http://schemas.microsoft.com/office/drawing/2014/main" id="{C519F814-4DB7-8180-257D-6FB21D14AEA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96000" y="2460418"/>
            <a:ext cx="5193967" cy="3457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265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C4E95-294E-F00E-A856-70BC0A9276CD}"/>
              </a:ext>
            </a:extLst>
          </p:cNvPr>
          <p:cNvSpPr>
            <a:spLocks noGrp="1"/>
          </p:cNvSpPr>
          <p:nvPr>
            <p:ph type="title"/>
          </p:nvPr>
        </p:nvSpPr>
        <p:spPr/>
        <p:txBody>
          <a:bodyPr/>
          <a:lstStyle/>
          <a:p>
            <a:r>
              <a:rPr lang="en-US" dirty="0"/>
              <a:t>Historical Context </a:t>
            </a:r>
          </a:p>
        </p:txBody>
      </p:sp>
      <p:sp>
        <p:nvSpPr>
          <p:cNvPr id="3" name="Content Placeholder 2">
            <a:extLst>
              <a:ext uri="{FF2B5EF4-FFF2-40B4-BE49-F238E27FC236}">
                <a16:creationId xmlns:a16="http://schemas.microsoft.com/office/drawing/2014/main" id="{4189A854-BEF5-CC0C-5637-B5E254AD00C8}"/>
              </a:ext>
            </a:extLst>
          </p:cNvPr>
          <p:cNvSpPr>
            <a:spLocks noGrp="1"/>
          </p:cNvSpPr>
          <p:nvPr>
            <p:ph sz="half" idx="1"/>
          </p:nvPr>
        </p:nvSpPr>
        <p:spPr>
          <a:xfrm>
            <a:off x="1581912" y="2638044"/>
            <a:ext cx="4271771" cy="3648456"/>
          </a:xfrm>
        </p:spPr>
        <p:txBody>
          <a:bodyPr>
            <a:normAutofit fontScale="92500"/>
          </a:bodyPr>
          <a:lstStyle/>
          <a:p>
            <a:r>
              <a:rPr lang="en-US" dirty="0"/>
              <a:t>Between 1967 and 1999 there was nearly continual conflict in Cambodia </a:t>
            </a:r>
          </a:p>
          <a:p>
            <a:r>
              <a:rPr lang="en-US" dirty="0"/>
              <a:t>1967 to 1975 – Cambodian civil war </a:t>
            </a:r>
          </a:p>
          <a:p>
            <a:r>
              <a:rPr lang="en-US" dirty="0"/>
              <a:t>1975 to 1979 – Cambodian genocide </a:t>
            </a:r>
          </a:p>
          <a:p>
            <a:r>
              <a:rPr lang="en-US" dirty="0"/>
              <a:t>1979 to 1982 – Vietnam invaded and occupied Cambodia </a:t>
            </a:r>
          </a:p>
          <a:p>
            <a:r>
              <a:rPr lang="en-US" dirty="0"/>
              <a:t>1982 to 1989 – An alliance was formed, and there was fighting between various powers  </a:t>
            </a:r>
          </a:p>
          <a:p>
            <a:r>
              <a:rPr lang="en-US" dirty="0"/>
              <a:t>1989 to 2000s – Vietnam leaves Cambodia, and after more political chaos, Cambodia begins to stabilize </a:t>
            </a:r>
          </a:p>
        </p:txBody>
      </p:sp>
      <p:pic>
        <p:nvPicPr>
          <p:cNvPr id="2050" name="Picture 2" descr="3,400+ Where Is Cambodia On A Map Stock Photos, Pictures &amp; Royalty-Free  Images - iStock">
            <a:extLst>
              <a:ext uri="{FF2B5EF4-FFF2-40B4-BE49-F238E27FC236}">
                <a16:creationId xmlns:a16="http://schemas.microsoft.com/office/drawing/2014/main" id="{5ECE9250-F157-C50B-8F9B-F56B7D205E7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32198" y="2488154"/>
            <a:ext cx="4077890" cy="3770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895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48BF0-89BF-7FD3-1273-B96989044F23}"/>
              </a:ext>
            </a:extLst>
          </p:cNvPr>
          <p:cNvSpPr>
            <a:spLocks noGrp="1"/>
          </p:cNvSpPr>
          <p:nvPr>
            <p:ph type="title"/>
          </p:nvPr>
        </p:nvSpPr>
        <p:spPr/>
        <p:txBody>
          <a:bodyPr/>
          <a:lstStyle/>
          <a:p>
            <a:r>
              <a:rPr lang="en-US" dirty="0"/>
              <a:t>Attempts towards Justice and Reconciliation </a:t>
            </a:r>
          </a:p>
        </p:txBody>
      </p:sp>
      <p:sp>
        <p:nvSpPr>
          <p:cNvPr id="3" name="Content Placeholder 2">
            <a:extLst>
              <a:ext uri="{FF2B5EF4-FFF2-40B4-BE49-F238E27FC236}">
                <a16:creationId xmlns:a16="http://schemas.microsoft.com/office/drawing/2014/main" id="{CF4C228F-B9C1-041B-30AC-003E21271EF4}"/>
              </a:ext>
            </a:extLst>
          </p:cNvPr>
          <p:cNvSpPr>
            <a:spLocks noGrp="1"/>
          </p:cNvSpPr>
          <p:nvPr>
            <p:ph sz="half" idx="1"/>
          </p:nvPr>
        </p:nvSpPr>
        <p:spPr/>
        <p:txBody>
          <a:bodyPr/>
          <a:lstStyle/>
          <a:p>
            <a:r>
              <a:rPr lang="en-US" dirty="0"/>
              <a:t>A joint UN-Cambodian Tribunal was formed in 2003. </a:t>
            </a:r>
          </a:p>
          <a:p>
            <a:r>
              <a:rPr lang="en-US" dirty="0"/>
              <a:t>Many Khmer Rouge Leaders were tried in court, but only three have been sentenced to prison. </a:t>
            </a:r>
          </a:p>
          <a:p>
            <a:r>
              <a:rPr lang="en-US" dirty="0"/>
              <a:t>81.4% – Could not name a single reparation project </a:t>
            </a:r>
          </a:p>
          <a:p>
            <a:r>
              <a:rPr lang="en-US" dirty="0"/>
              <a:t>61.3% – Want a TRC established </a:t>
            </a:r>
          </a:p>
          <a:p>
            <a:r>
              <a:rPr lang="en-US" dirty="0"/>
              <a:t>There is still more to do! </a:t>
            </a:r>
          </a:p>
        </p:txBody>
      </p:sp>
      <p:pic>
        <p:nvPicPr>
          <p:cNvPr id="3074" name="Picture 2" descr="UN Tribunal Split Could Signal End of Case Against Former KR Navy Commander">
            <a:extLst>
              <a:ext uri="{FF2B5EF4-FFF2-40B4-BE49-F238E27FC236}">
                <a16:creationId xmlns:a16="http://schemas.microsoft.com/office/drawing/2014/main" id="{702B1439-C904-0321-888D-EF33BF8A695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853683" y="2437531"/>
            <a:ext cx="6222451" cy="3503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0653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019AC-D3BB-E1FD-801F-16248C3BEC20}"/>
              </a:ext>
            </a:extLst>
          </p:cNvPr>
          <p:cNvSpPr>
            <a:spLocks noGrp="1"/>
          </p:cNvSpPr>
          <p:nvPr>
            <p:ph type="title"/>
          </p:nvPr>
        </p:nvSpPr>
        <p:spPr/>
        <p:txBody>
          <a:bodyPr>
            <a:normAutofit fontScale="90000"/>
          </a:bodyPr>
          <a:lstStyle/>
          <a:p>
            <a:r>
              <a:rPr lang="en-US" dirty="0"/>
              <a:t>Exploring the Potential of a Restorative Justice Practice through TRCs</a:t>
            </a:r>
          </a:p>
        </p:txBody>
      </p:sp>
      <p:sp>
        <p:nvSpPr>
          <p:cNvPr id="3" name="Content Placeholder 2">
            <a:extLst>
              <a:ext uri="{FF2B5EF4-FFF2-40B4-BE49-F238E27FC236}">
                <a16:creationId xmlns:a16="http://schemas.microsoft.com/office/drawing/2014/main" id="{0D39A333-58FC-582F-A518-0322698E2A3E}"/>
              </a:ext>
            </a:extLst>
          </p:cNvPr>
          <p:cNvSpPr>
            <a:spLocks noGrp="1"/>
          </p:cNvSpPr>
          <p:nvPr>
            <p:ph sz="half" idx="1"/>
          </p:nvPr>
        </p:nvSpPr>
        <p:spPr/>
        <p:txBody>
          <a:bodyPr/>
          <a:lstStyle/>
          <a:p>
            <a:r>
              <a:rPr lang="en-US" sz="1800" dirty="0">
                <a:effectLst/>
                <a:ea typeface="Calibri" panose="020F0502020204030204" pitchFamily="34" charset="0"/>
              </a:rPr>
              <a:t>TRCs are restorative justice-based alternatives to assist societies in confronting their past </a:t>
            </a:r>
          </a:p>
          <a:p>
            <a:r>
              <a:rPr lang="en-US" dirty="0">
                <a:ea typeface="Calibri" panose="020F0502020204030204" pitchFamily="34" charset="0"/>
              </a:rPr>
              <a:t>They provide a voice for silenced victims </a:t>
            </a:r>
          </a:p>
          <a:p>
            <a:r>
              <a:rPr lang="en-US" sz="1800" dirty="0">
                <a:effectLst/>
                <a:ea typeface="Calibri" panose="020F0502020204030204" pitchFamily="34" charset="0"/>
              </a:rPr>
              <a:t>The Restorative Justice approach would deliver justice that is missing in Cambodia </a:t>
            </a:r>
          </a:p>
          <a:p>
            <a:endParaRPr lang="en-US" dirty="0"/>
          </a:p>
        </p:txBody>
      </p:sp>
      <p:pic>
        <p:nvPicPr>
          <p:cNvPr id="4098" name="Picture 2" descr="Restorative Justice Images – Browse 1,705 Stock Photos, Vectors, and Video  | Adobe Stock">
            <a:extLst>
              <a:ext uri="{FF2B5EF4-FFF2-40B4-BE49-F238E27FC236}">
                <a16:creationId xmlns:a16="http://schemas.microsoft.com/office/drawing/2014/main" id="{80DD9CCF-AB19-7B4B-67D7-6266F3EED752}"/>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96000" y="2516460"/>
            <a:ext cx="5772432" cy="3223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526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C6D81-3DB4-2726-53AB-AE0378AE090F}"/>
              </a:ext>
            </a:extLst>
          </p:cNvPr>
          <p:cNvSpPr>
            <a:spLocks noGrp="1"/>
          </p:cNvSpPr>
          <p:nvPr>
            <p:ph type="title"/>
          </p:nvPr>
        </p:nvSpPr>
        <p:spPr/>
        <p:txBody>
          <a:bodyPr>
            <a:normAutofit fontScale="90000"/>
          </a:bodyPr>
          <a:lstStyle/>
          <a:p>
            <a:r>
              <a:rPr lang="en-US" dirty="0"/>
              <a:t>Exploring the Potential of a Restorative Justice Practice through TRCs</a:t>
            </a:r>
          </a:p>
        </p:txBody>
      </p:sp>
      <p:sp>
        <p:nvSpPr>
          <p:cNvPr id="3" name="Content Placeholder 2">
            <a:extLst>
              <a:ext uri="{FF2B5EF4-FFF2-40B4-BE49-F238E27FC236}">
                <a16:creationId xmlns:a16="http://schemas.microsoft.com/office/drawing/2014/main" id="{15A853FA-E433-9524-F19A-BFC5C66A02A5}"/>
              </a:ext>
            </a:extLst>
          </p:cNvPr>
          <p:cNvSpPr>
            <a:spLocks noGrp="1"/>
          </p:cNvSpPr>
          <p:nvPr>
            <p:ph sz="half" idx="1"/>
          </p:nvPr>
        </p:nvSpPr>
        <p:spPr/>
        <p:txBody>
          <a:bodyPr/>
          <a:lstStyle/>
          <a:p>
            <a:r>
              <a:rPr lang="en-US" dirty="0"/>
              <a:t>South Africa TRC is the most famous example </a:t>
            </a:r>
          </a:p>
          <a:p>
            <a:r>
              <a:rPr lang="en-US" dirty="0"/>
              <a:t>It inspired many other nations to adopt a similar practice, such as Greensboro, North Carolina, and Canada </a:t>
            </a:r>
          </a:p>
          <a:p>
            <a:r>
              <a:rPr lang="en-US" dirty="0"/>
              <a:t>The South Africa TRC included cultural principles, such as Ubuntu</a:t>
            </a:r>
          </a:p>
          <a:p>
            <a:endParaRPr lang="en-US" dirty="0"/>
          </a:p>
        </p:txBody>
      </p:sp>
      <p:pic>
        <p:nvPicPr>
          <p:cNvPr id="5122" name="Picture 2" descr="Special report: Truth, justice and reconciliation | World news | The  Guardian">
            <a:extLst>
              <a:ext uri="{FF2B5EF4-FFF2-40B4-BE49-F238E27FC236}">
                <a16:creationId xmlns:a16="http://schemas.microsoft.com/office/drawing/2014/main" id="{75AC6499-70F9-F8AB-1740-29068BF2EB5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96000" y="2385391"/>
            <a:ext cx="5591058" cy="3354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204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E7055-8C48-7D84-69DC-CAD37A9B36AC}"/>
              </a:ext>
            </a:extLst>
          </p:cNvPr>
          <p:cNvSpPr>
            <a:spLocks noGrp="1"/>
          </p:cNvSpPr>
          <p:nvPr>
            <p:ph type="title"/>
          </p:nvPr>
        </p:nvSpPr>
        <p:spPr/>
        <p:txBody>
          <a:bodyPr>
            <a:normAutofit fontScale="90000"/>
          </a:bodyPr>
          <a:lstStyle/>
          <a:p>
            <a:r>
              <a:rPr lang="en-US" dirty="0"/>
              <a:t>Exploring the Potential of a Restorative Justice Practice through TRCs</a:t>
            </a:r>
          </a:p>
        </p:txBody>
      </p:sp>
      <p:sp>
        <p:nvSpPr>
          <p:cNvPr id="3" name="Content Placeholder 2">
            <a:extLst>
              <a:ext uri="{FF2B5EF4-FFF2-40B4-BE49-F238E27FC236}">
                <a16:creationId xmlns:a16="http://schemas.microsoft.com/office/drawing/2014/main" id="{9766FABA-E638-B48F-0887-1E8261833455}"/>
              </a:ext>
            </a:extLst>
          </p:cNvPr>
          <p:cNvSpPr>
            <a:spLocks noGrp="1"/>
          </p:cNvSpPr>
          <p:nvPr>
            <p:ph sz="half" idx="1"/>
          </p:nvPr>
        </p:nvSpPr>
        <p:spPr/>
        <p:txBody>
          <a:bodyPr/>
          <a:lstStyle/>
          <a:p>
            <a:r>
              <a:rPr lang="en-US" dirty="0"/>
              <a:t>Timor-Leste is a unique example that gives valuable insights </a:t>
            </a:r>
          </a:p>
          <a:p>
            <a:r>
              <a:rPr lang="en-US" dirty="0"/>
              <a:t>They included a Community Reconciliation Process or CRP </a:t>
            </a:r>
          </a:p>
          <a:p>
            <a:r>
              <a:rPr lang="en-US" dirty="0"/>
              <a:t>The CRP allowed for more community-specific antidotes and healing </a:t>
            </a:r>
          </a:p>
          <a:p>
            <a:r>
              <a:rPr lang="en-US" dirty="0"/>
              <a:t>It included things offenders could do to reconcile with the community they offended </a:t>
            </a:r>
          </a:p>
        </p:txBody>
      </p:sp>
      <p:pic>
        <p:nvPicPr>
          <p:cNvPr id="6146" name="Picture 2" descr="1,400+ Timor Leste Map Stock Illustrations, Royalty-Free Vector Graphics &amp;  Clip Art - iStock">
            <a:extLst>
              <a:ext uri="{FF2B5EF4-FFF2-40B4-BE49-F238E27FC236}">
                <a16:creationId xmlns:a16="http://schemas.microsoft.com/office/drawing/2014/main" id="{DE35FDB3-D547-4831-582D-69C867457D4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853683" y="2880072"/>
            <a:ext cx="5972142" cy="2617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097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07E0F-AA3D-7A8F-02C3-1BD0E7C3C397}"/>
              </a:ext>
            </a:extLst>
          </p:cNvPr>
          <p:cNvSpPr>
            <a:spLocks noGrp="1"/>
          </p:cNvSpPr>
          <p:nvPr>
            <p:ph type="title"/>
          </p:nvPr>
        </p:nvSpPr>
        <p:spPr/>
        <p:txBody>
          <a:bodyPr/>
          <a:lstStyle/>
          <a:p>
            <a:r>
              <a:rPr lang="en-US" dirty="0"/>
              <a:t>Applying Restorative Justice Practices to Cambodia</a:t>
            </a:r>
          </a:p>
        </p:txBody>
      </p:sp>
      <p:sp>
        <p:nvSpPr>
          <p:cNvPr id="3" name="Content Placeholder 2">
            <a:extLst>
              <a:ext uri="{FF2B5EF4-FFF2-40B4-BE49-F238E27FC236}">
                <a16:creationId xmlns:a16="http://schemas.microsoft.com/office/drawing/2014/main" id="{BA5141A5-F16F-C255-07BA-706D85F26C47}"/>
              </a:ext>
            </a:extLst>
          </p:cNvPr>
          <p:cNvSpPr>
            <a:spLocks noGrp="1"/>
          </p:cNvSpPr>
          <p:nvPr>
            <p:ph sz="half" idx="1"/>
          </p:nvPr>
        </p:nvSpPr>
        <p:spPr/>
        <p:txBody>
          <a:bodyPr/>
          <a:lstStyle/>
          <a:p>
            <a:r>
              <a:rPr lang="en-US" dirty="0"/>
              <a:t>Implementing a TRC that includes a CRP would assist in healing and justice efforts. </a:t>
            </a:r>
          </a:p>
          <a:p>
            <a:r>
              <a:rPr lang="en-US" dirty="0"/>
              <a:t>It would be important to apply Buddhist principles to a Cambodian TRC </a:t>
            </a:r>
          </a:p>
          <a:p>
            <a:r>
              <a:rPr lang="en-US" dirty="0"/>
              <a:t>The Lion’s Roar Sutta </a:t>
            </a:r>
          </a:p>
          <a:p>
            <a:r>
              <a:rPr lang="en-US" dirty="0"/>
              <a:t>The Vinaya </a:t>
            </a:r>
          </a:p>
          <a:p>
            <a:r>
              <a:rPr lang="en-US" dirty="0"/>
              <a:t>Provide people with what they need and reform intention </a:t>
            </a:r>
          </a:p>
          <a:p>
            <a:endParaRPr lang="en-US" dirty="0"/>
          </a:p>
        </p:txBody>
      </p:sp>
      <p:pic>
        <p:nvPicPr>
          <p:cNvPr id="7170" name="Picture 2" descr="Public domain stock image. Buddha - PICRYL - Public Domain Media Search  Engine Public Domain Image">
            <a:extLst>
              <a:ext uri="{FF2B5EF4-FFF2-40B4-BE49-F238E27FC236}">
                <a16:creationId xmlns:a16="http://schemas.microsoft.com/office/drawing/2014/main" id="{F392A1B7-B09A-068A-4948-7001CDA5CF6B}"/>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96000" y="2281887"/>
            <a:ext cx="5796389" cy="361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334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77D27-5820-8D18-5EE0-0AA7BB87703C}"/>
              </a:ext>
            </a:extLst>
          </p:cNvPr>
          <p:cNvSpPr>
            <a:spLocks noGrp="1"/>
          </p:cNvSpPr>
          <p:nvPr>
            <p:ph type="title"/>
          </p:nvPr>
        </p:nvSpPr>
        <p:spPr/>
        <p:txBody>
          <a:bodyPr/>
          <a:lstStyle/>
          <a:p>
            <a:r>
              <a:rPr lang="en-US" dirty="0"/>
              <a:t>Applying Restorative Justice Practices to Cambodia</a:t>
            </a:r>
          </a:p>
        </p:txBody>
      </p:sp>
      <p:sp>
        <p:nvSpPr>
          <p:cNvPr id="3" name="Content Placeholder 2">
            <a:extLst>
              <a:ext uri="{FF2B5EF4-FFF2-40B4-BE49-F238E27FC236}">
                <a16:creationId xmlns:a16="http://schemas.microsoft.com/office/drawing/2014/main" id="{FC87C4AC-282C-5B76-44D7-A6377466439B}"/>
              </a:ext>
            </a:extLst>
          </p:cNvPr>
          <p:cNvSpPr>
            <a:spLocks noGrp="1"/>
          </p:cNvSpPr>
          <p:nvPr>
            <p:ph sz="half" idx="1"/>
          </p:nvPr>
        </p:nvSpPr>
        <p:spPr/>
        <p:txBody>
          <a:bodyPr/>
          <a:lstStyle/>
          <a:p>
            <a:r>
              <a:rPr lang="en-US" dirty="0"/>
              <a:t>It is important to include the voices of the youth in these committees </a:t>
            </a:r>
          </a:p>
          <a:p>
            <a:r>
              <a:rPr lang="en-US" dirty="0">
                <a:ea typeface="Calibri" panose="020F0502020204030204" pitchFamily="34" charset="0"/>
              </a:rPr>
              <a:t>S</a:t>
            </a:r>
            <a:r>
              <a:rPr lang="en-US" sz="1800" dirty="0">
                <a:effectLst/>
                <a:ea typeface="Calibri" panose="020F0502020204030204" pitchFamily="34" charset="0"/>
              </a:rPr>
              <a:t>howing the youth the power of their shared and collective experiences, along with those that may have been affected, will make the youth agents of peace</a:t>
            </a:r>
            <a:r>
              <a:rPr lang="en-US" dirty="0">
                <a:effectLst/>
              </a:rPr>
              <a:t> </a:t>
            </a:r>
          </a:p>
          <a:p>
            <a:r>
              <a:rPr lang="en-US" dirty="0"/>
              <a:t>It is also important to follow local customs and celebrations </a:t>
            </a:r>
          </a:p>
          <a:p>
            <a:r>
              <a:rPr lang="en-US" dirty="0"/>
              <a:t>Cultivate a culture of peace</a:t>
            </a:r>
          </a:p>
        </p:txBody>
      </p:sp>
      <p:pic>
        <p:nvPicPr>
          <p:cNvPr id="8194" name="Picture 2" descr="5,100+ Cambodian Youth Stock Photos, Pictures &amp; Royalty-Free Images - iStock">
            <a:extLst>
              <a:ext uri="{FF2B5EF4-FFF2-40B4-BE49-F238E27FC236}">
                <a16:creationId xmlns:a16="http://schemas.microsoft.com/office/drawing/2014/main" id="{F4ED2BC4-A63B-8B89-F115-2CB28A1778D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38319" y="2475621"/>
            <a:ext cx="3938742" cy="3938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9479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1977</TotalTime>
  <Words>1833</Words>
  <Application>Microsoft Macintosh PowerPoint</Application>
  <PresentationFormat>Widescreen</PresentationFormat>
  <Paragraphs>120</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Gill Sans MT</vt:lpstr>
      <vt:lpstr>Times New Roman</vt:lpstr>
      <vt:lpstr>Parcel</vt:lpstr>
      <vt:lpstr>Peace and Justice in Cambodia</vt:lpstr>
      <vt:lpstr>Introduction </vt:lpstr>
      <vt:lpstr>Historical Context </vt:lpstr>
      <vt:lpstr>Attempts towards Justice and Reconciliation </vt:lpstr>
      <vt:lpstr>Exploring the Potential of a Restorative Justice Practice through TRCs</vt:lpstr>
      <vt:lpstr>Exploring the Potential of a Restorative Justice Practice through TRCs</vt:lpstr>
      <vt:lpstr>Exploring the Potential of a Restorative Justice Practice through TRCs</vt:lpstr>
      <vt:lpstr>Applying Restorative Justice Practices to Cambodia</vt:lpstr>
      <vt:lpstr>Applying Restorative Justice Practices to Cambodia</vt:lpstr>
      <vt:lpstr>Conclusion </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Jeaux Sant</dc:creator>
  <cp:lastModifiedBy>Jeaux Sant</cp:lastModifiedBy>
  <cp:revision>23</cp:revision>
  <cp:lastPrinted>2025-03-19T19:39:28Z</cp:lastPrinted>
  <dcterms:created xsi:type="dcterms:W3CDTF">2025-03-19T00:18:49Z</dcterms:created>
  <dcterms:modified xsi:type="dcterms:W3CDTF">2025-03-20T09:15:52Z</dcterms:modified>
</cp:coreProperties>
</file>